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566" r:id="rId5"/>
    <p:sldId id="558" r:id="rId6"/>
    <p:sldId id="563" r:id="rId7"/>
    <p:sldId id="565" r:id="rId8"/>
    <p:sldId id="559" r:id="rId9"/>
    <p:sldId id="560" r:id="rId10"/>
    <p:sldId id="561" r:id="rId11"/>
    <p:sldId id="562" r:id="rId12"/>
    <p:sldId id="569" r:id="rId13"/>
    <p:sldId id="567" r:id="rId14"/>
  </p:sldIdLst>
  <p:sldSz cx="12192000" cy="6858000"/>
  <p:notesSz cx="10234613" cy="70993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61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5" pos="7308" userDrawn="1">
          <p15:clr>
            <a:srgbClr val="A4A3A4"/>
          </p15:clr>
        </p15:guide>
        <p15:guide id="8" orient="horz" pos="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017F"/>
    <a:srgbClr val="D31526"/>
    <a:srgbClr val="D0D3D4"/>
    <a:srgbClr val="D3273E"/>
    <a:srgbClr val="1B365D"/>
    <a:srgbClr val="BE84A3"/>
    <a:srgbClr val="FFC845"/>
    <a:srgbClr val="00BFB2"/>
    <a:srgbClr val="FBB900"/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0933" autoAdjust="0"/>
  </p:normalViewPr>
  <p:slideViewPr>
    <p:cSldViewPr>
      <p:cViewPr varScale="1">
        <p:scale>
          <a:sx n="98" d="100"/>
          <a:sy n="98" d="100"/>
        </p:scale>
        <p:origin x="682" y="77"/>
      </p:cViewPr>
      <p:guideLst>
        <p:guide orient="horz" pos="861"/>
        <p:guide pos="393"/>
        <p:guide pos="7308"/>
        <p:guide orient="horz" pos="618"/>
      </p:guideLst>
    </p:cSldViewPr>
  </p:slideViewPr>
  <p:outlineViewPr>
    <p:cViewPr>
      <p:scale>
        <a:sx n="33" d="100"/>
        <a:sy n="33" d="100"/>
      </p:scale>
      <p:origin x="0" y="-193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58" d="100"/>
          <a:sy n="158" d="100"/>
        </p:scale>
        <p:origin x="6880" y="224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796110" y="2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357692FD-D79F-4284-AF0E-3D831B63BC6E}" type="datetimeFigureOut">
              <a:rPr lang="de-DE" smtClean="0"/>
              <a:t>09.09.2025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743938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796110" y="6743938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5F336AF4-B955-4701-904E-50E2D904CD4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0787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797248" y="0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4147423F-3895-481F-BD2D-63EE2805900F}" type="datetimeFigureOut">
              <a:rPr lang="de-DE" smtClean="0"/>
              <a:t>09.09.2025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5513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0" tIns="47380" rIns="94760" bIns="4738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94760" tIns="47380" rIns="94760" bIns="4738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743104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797248" y="6743104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C826E26A-C4B5-432D-957A-EDE7989EE61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27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Liberation Serif" pitchFamily="18" charset="0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Liberation Serif" pitchFamily="18" charset="0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Liberation Serif" pitchFamily="18" charset="0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Liberation Serif" pitchFamily="18" charset="0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Liberation Serif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 PAUSE EINBAUEN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6E26A-C4B5-432D-957A-EDE7989EE61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44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12718-10AD-641F-A300-367927D28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26BFD38-F5CF-0A57-DC2C-2CF32A3D8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A407CD0-3C92-9E97-2532-CC38B1DCC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 PAUSE EINBAUEN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C58805-F469-1AAF-CA4A-52F00302A8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6E26A-C4B5-432D-957A-EDE7989EE61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94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88D71-9BC2-67A9-60BB-62454A7FB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5F898E3-9109-F16E-68CC-0D7338E81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374469-E591-0648-6DAD-5AA3C68EB6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 PAUSE EINBAUEN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16D638A-1158-40A3-E2F0-8560AD286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6E26A-C4B5-432D-957A-EDE7989EE61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552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B24A4-9A1D-B467-27CF-604381AD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E89E5D4-BE82-D1E7-E97D-3A3BAD00F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D8BCE81-9D30-9875-7690-C6AF43C4C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 PAUSE EINBAUEN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F7E8B5-2121-77C6-26B1-ED5366DDE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6E26A-C4B5-432D-957A-EDE7989EE61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305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CCA57-5514-492C-8959-999056A18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06E2976-838F-A405-B889-C61444C0C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76E8ED6-19F7-6863-5D92-3A9EB5EE0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 PAUSE EINBAUEN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D7C5C91-14F4-9CD5-3A3A-1957554E4C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6E26A-C4B5-432D-957A-EDE7989EE61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738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433CE-5A75-EC3B-08AC-12580AAF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B5031D-76C5-ADF3-135E-A280425D0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220BF99-001F-3307-A2D1-A5B4D0D68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 PAUSE EINBAUEN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2BD57A-221E-938B-F679-C9950C0F75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6E26A-C4B5-432D-957A-EDE7989EE61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7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FAE5B-B7C8-25EF-032F-E49ED907A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8EF799-8EEB-B0C4-6723-97867476C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E5F70C3-E1C5-B7A7-99FF-5CC482CE1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 PAUSE EINBAUEN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6BB9D6-E8E5-60A3-F409-696CCB11AF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6E26A-C4B5-432D-957A-EDE7989EE61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69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22D81-6973-48B5-56BF-C7F8F85E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460A03B-75FB-E53C-0DE3-40F043660F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3784A10-3E31-AC1B-7643-64D329EC7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ALS PAUSE EINBAUEN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DE133F-7B10-306F-5386-6D1966C0F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26E26A-C4B5-432D-957A-EDE7989EE61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72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FCD074C-2D75-4A12-8592-DB2D5A13F90E}"/>
              </a:ext>
            </a:extLst>
          </p:cNvPr>
          <p:cNvSpPr/>
          <p:nvPr userDrawn="1"/>
        </p:nvSpPr>
        <p:spPr>
          <a:xfrm>
            <a:off x="0" y="1172225"/>
            <a:ext cx="12192000" cy="46894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pic>
        <p:nvPicPr>
          <p:cNvPr id="20" name="HRW_Logo_transparent.png">
            <a:extLst>
              <a:ext uri="{FF2B5EF4-FFF2-40B4-BE49-F238E27FC236}">
                <a16:creationId xmlns:a16="http://schemas.microsoft.com/office/drawing/2014/main" id="{2735A017-6318-4083-8F83-A11ACB1CAD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4" y="-5965"/>
            <a:ext cx="2592288" cy="1150806"/>
          </a:xfrm>
          <a:prstGeom prst="rect">
            <a:avLst/>
          </a:prstGeom>
        </p:spPr>
      </p:pic>
      <p:pic>
        <p:nvPicPr>
          <p:cNvPr id="21" name="Bild 2">
            <a:extLst>
              <a:ext uri="{FF2B5EF4-FFF2-40B4-BE49-F238E27FC236}">
                <a16:creationId xmlns:a16="http://schemas.microsoft.com/office/drawing/2014/main" id="{09E29AA2-2BB0-43EE-A59F-C40DEC7FEA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52384" y="-27384"/>
            <a:ext cx="2015208" cy="318982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0C987749-DD45-4CED-A375-E0C561F4F470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23392" y="1412777"/>
            <a:ext cx="10944200" cy="612692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  <a:latin typeface="Liberation Serif" pitchFamily="18" charset="0"/>
              </a:defRPr>
            </a:lvl1pPr>
          </a:lstStyle>
          <a:p>
            <a:r>
              <a:rPr lang="de-DE" dirty="0"/>
              <a:t>Titelmasterformat durch Klicken bearbeiten</a:t>
            </a:r>
            <a:br>
              <a:rPr lang="de-DE" dirty="0"/>
            </a:br>
            <a:endParaRPr lang="de-DE" dirty="0"/>
          </a:p>
        </p:txBody>
      </p:sp>
      <p:sp>
        <p:nvSpPr>
          <p:cNvPr id="19" name="Untertitel 2">
            <a:extLst>
              <a:ext uri="{FF2B5EF4-FFF2-40B4-BE49-F238E27FC236}">
                <a16:creationId xmlns:a16="http://schemas.microsoft.com/office/drawing/2014/main" id="{2B0DEAA6-951A-4347-A37E-11E07CFC1D99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23393" y="2113042"/>
            <a:ext cx="10944200" cy="538498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Liberation Serif" pitchFamily="18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de-DE" dirty="0"/>
          </a:p>
        </p:txBody>
      </p:sp>
      <p:sp>
        <p:nvSpPr>
          <p:cNvPr id="22" name="Inhaltsplatzhalter 18">
            <a:extLst>
              <a:ext uri="{FF2B5EF4-FFF2-40B4-BE49-F238E27FC236}">
                <a16:creationId xmlns:a16="http://schemas.microsoft.com/office/drawing/2014/main" id="{8C260220-DC7C-4AE8-826A-9DCB5E18F30E}"/>
              </a:ext>
            </a:extLst>
          </p:cNvPr>
          <p:cNvSpPr>
            <a:spLocks noGrp="1"/>
          </p:cNvSpPr>
          <p:nvPr userDrawn="1">
            <p:ph sz="quarter" idx="11" hasCustomPrompt="1"/>
          </p:nvPr>
        </p:nvSpPr>
        <p:spPr>
          <a:xfrm>
            <a:off x="6816081" y="6102708"/>
            <a:ext cx="4751512" cy="47625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Fachbereich, Institut o.ä.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D140579-5A8D-44F7-8EC9-65BCE5E401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5" y="5949280"/>
            <a:ext cx="2378295" cy="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45472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7290" userDrawn="1">
          <p15:clr>
            <a:srgbClr val="FBAE40"/>
          </p15:clr>
        </p15:guide>
        <p15:guide id="2" pos="38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0B105D10-FD55-43C1-800D-B4F76BAAE1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40116" y="6009914"/>
            <a:ext cx="517652" cy="517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785745CC-045B-40C9-9AB4-BFB1E42911E1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623886" y="1268760"/>
            <a:ext cx="10943704" cy="459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1" rIns="91420" bIns="45711" numCol="1" anchor="t" anchorCtr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tabLst>
                <a:tab pos="322498" algn="l"/>
                <a:tab pos="657954" algn="l"/>
                <a:tab pos="977572" algn="l"/>
                <a:tab pos="1301509" algn="l"/>
                <a:tab pos="1621128" algn="l"/>
                <a:tab pos="1959463" algn="l"/>
                <a:tab pos="2601579" algn="l"/>
                <a:tab pos="3259532" algn="l"/>
                <a:tab pos="3903088" algn="l"/>
                <a:tab pos="4561041" algn="l"/>
              </a:tabLst>
              <a:defRPr sz="1400" b="1">
                <a:solidFill>
                  <a:schemeClr val="tx1"/>
                </a:solidFill>
                <a:latin typeface="+mn-lt"/>
                <a:cs typeface="Liberation Serif" pitchFamily="18" charset="0"/>
              </a:defRPr>
            </a:lvl1pPr>
            <a:lvl2pPr marL="0" indent="0" algn="l">
              <a:buNone/>
              <a:tabLst>
                <a:tab pos="322498" algn="l"/>
                <a:tab pos="646436" algn="l"/>
                <a:tab pos="977572" algn="l"/>
                <a:tab pos="1304389" algn="l"/>
                <a:tab pos="1621128" algn="l"/>
                <a:tab pos="1955144" algn="l"/>
                <a:tab pos="2601579" algn="l"/>
                <a:tab pos="3259532" algn="l"/>
                <a:tab pos="3903088" algn="l"/>
                <a:tab pos="4561041" algn="l"/>
              </a:tabLst>
              <a:defRPr sz="1400">
                <a:solidFill>
                  <a:schemeClr val="tx1"/>
                </a:solidFill>
                <a:latin typeface="+mn-lt"/>
                <a:cs typeface="Liberation Serif" pitchFamily="18" charset="0"/>
              </a:defRPr>
            </a:lvl2pPr>
            <a:lvl3pPr marL="0" indent="0" algn="l" defTabSz="407442">
              <a:buNone/>
              <a:tabLst>
                <a:tab pos="322498" algn="l"/>
                <a:tab pos="646436" algn="l"/>
                <a:tab pos="977572" algn="l"/>
                <a:tab pos="1304389" algn="l"/>
                <a:tab pos="1621128" algn="l"/>
                <a:tab pos="1950825" algn="l"/>
                <a:tab pos="2601579" algn="l"/>
                <a:tab pos="3259532" algn="l"/>
                <a:tab pos="3903088" algn="l"/>
                <a:tab pos="4561041" algn="l"/>
              </a:tabLst>
              <a:defRPr sz="1400">
                <a:solidFill>
                  <a:schemeClr val="tx1"/>
                </a:solidFill>
                <a:latin typeface="+mn-lt"/>
                <a:cs typeface="Liberation Serif" pitchFamily="18" charset="0"/>
              </a:defRPr>
            </a:lvl3pPr>
            <a:lvl4pPr marL="322498" indent="-322498" algn="l">
              <a:buFont typeface="+mj-lt"/>
              <a:buNone/>
              <a:tabLst>
                <a:tab pos="646436" algn="l"/>
                <a:tab pos="977572" algn="l"/>
                <a:tab pos="1304389" algn="l"/>
                <a:tab pos="1621128" algn="l"/>
                <a:tab pos="1950825" algn="l"/>
                <a:tab pos="2601579" algn="l"/>
                <a:tab pos="3259532" algn="l"/>
                <a:tab pos="3903088" algn="l"/>
                <a:tab pos="4561041" algn="l"/>
              </a:tabLst>
              <a:defRPr sz="1400">
                <a:solidFill>
                  <a:schemeClr val="tx1"/>
                </a:solidFill>
                <a:latin typeface="+mn-lt"/>
                <a:cs typeface="Liberation Serif" pitchFamily="18" charset="0"/>
              </a:defRPr>
            </a:lvl4pPr>
            <a:lvl5pPr marL="322498" indent="-322498" algn="l">
              <a:buFont typeface="Arial" pitchFamily="34" charset="0"/>
              <a:buChar char="•"/>
              <a:tabLst>
                <a:tab pos="656514" algn="l"/>
                <a:tab pos="977572" algn="l"/>
                <a:tab pos="1304389" algn="l"/>
                <a:tab pos="1621128" algn="l"/>
                <a:tab pos="1955144" algn="l"/>
                <a:tab pos="2601579" algn="l"/>
                <a:tab pos="3259532" algn="l"/>
                <a:tab pos="3903088" algn="l"/>
                <a:tab pos="4561041" algn="l"/>
              </a:tabLst>
              <a:defRPr sz="1400">
                <a:solidFill>
                  <a:schemeClr val="tx1"/>
                </a:solidFill>
                <a:latin typeface="+mn-lt"/>
                <a:cs typeface="Liberation Serif" pitchFamily="18" charset="0"/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09D38AA0-D311-4F30-8954-9F32F5EA797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3888" y="489404"/>
            <a:ext cx="10943704" cy="77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1" rIns="91420" bIns="45711" numCol="1" anchor="ctr" anchorCtr="0" compatLnSpc="1">
            <a:prstTxWarp prst="textNoShape">
              <a:avLst/>
            </a:prstTxWarp>
            <a:noAutofit/>
          </a:bodyPr>
          <a:lstStyle>
            <a:lvl1pPr marL="657954" indent="-657954" algn="l">
              <a:defRPr sz="2800">
                <a:solidFill>
                  <a:srgbClr val="00B0F0"/>
                </a:solidFill>
                <a:latin typeface="+mj-lt"/>
                <a:cs typeface="Liberation Serif" pitchFamily="18" charset="0"/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20994DA-9DC3-4F37-8AC5-84745FE9325C}"/>
              </a:ext>
            </a:extLst>
          </p:cNvPr>
          <p:cNvSpPr txBox="1"/>
          <p:nvPr userDrawn="1"/>
        </p:nvSpPr>
        <p:spPr>
          <a:xfrm>
            <a:off x="10494069" y="6140394"/>
            <a:ext cx="646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679B97E-2F6E-4600-A1D4-CAD9FE23913C}" type="slidenum">
              <a:rPr lang="de-DE" sz="1400" smtClean="0"/>
              <a:pPr algn="r"/>
              <a:t>‹#›</a:t>
            </a:fld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81083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83591B26-1B44-42C0-8B9E-E46DA053E8B2}"/>
              </a:ext>
            </a:extLst>
          </p:cNvPr>
          <p:cNvSpPr/>
          <p:nvPr userDrawn="1"/>
        </p:nvSpPr>
        <p:spPr>
          <a:xfrm>
            <a:off x="0" y="1150806"/>
            <a:ext cx="12192000" cy="46894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1E6B27D9-5664-4EBE-AEE2-FE2C4530BF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2296" y="1412776"/>
            <a:ext cx="10945296" cy="1102519"/>
          </a:xfrm>
          <a:prstGeom prst="rect">
            <a:avLst/>
          </a:prstGeom>
        </p:spPr>
        <p:txBody>
          <a:bodyPr vert="horz"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  <a:latin typeface="Liberation Serif" pitchFamily="18" charset="0"/>
              </a:defRPr>
            </a:lvl1pPr>
          </a:lstStyle>
          <a:p>
            <a:r>
              <a:rPr lang="de-DE" dirty="0"/>
              <a:t>Abschlussmaster durch Klicken bearbeiten</a:t>
            </a:r>
          </a:p>
        </p:txBody>
      </p:sp>
      <p:sp>
        <p:nvSpPr>
          <p:cNvPr id="16" name="Inhaltsplatzhalter 18">
            <a:extLst>
              <a:ext uri="{FF2B5EF4-FFF2-40B4-BE49-F238E27FC236}">
                <a16:creationId xmlns:a16="http://schemas.microsoft.com/office/drawing/2014/main" id="{2E4CA3BA-B92C-4CF1-BBFB-96273CD98C4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816081" y="6102708"/>
            <a:ext cx="4751512" cy="476250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Fachbereich, Institut o.ä.</a:t>
            </a:r>
          </a:p>
        </p:txBody>
      </p:sp>
      <p:pic>
        <p:nvPicPr>
          <p:cNvPr id="7" name="Bild 2">
            <a:extLst>
              <a:ext uri="{FF2B5EF4-FFF2-40B4-BE49-F238E27FC236}">
                <a16:creationId xmlns:a16="http://schemas.microsoft.com/office/drawing/2014/main" id="{DEC3D2A2-0578-4FD6-B4B6-5CAABD2155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2384" y="-27384"/>
            <a:ext cx="2015208" cy="318982"/>
          </a:xfrm>
          <a:prstGeom prst="rect">
            <a:avLst/>
          </a:prstGeom>
        </p:spPr>
      </p:pic>
      <p:pic>
        <p:nvPicPr>
          <p:cNvPr id="9" name="HRW_Logo_transparent.png">
            <a:extLst>
              <a:ext uri="{FF2B5EF4-FFF2-40B4-BE49-F238E27FC236}">
                <a16:creationId xmlns:a16="http://schemas.microsoft.com/office/drawing/2014/main" id="{4F298347-6A58-43A2-B8AB-C71BD9E47C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4" y="-27384"/>
            <a:ext cx="2592288" cy="11508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0132472-F0F3-462E-AC83-B938E95C6B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45" y="5949280"/>
            <a:ext cx="2378295" cy="7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38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42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00A0E1"/>
          </a:solidFill>
          <a:latin typeface="Liberation Serif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A0E1"/>
          </a:solidFill>
          <a:latin typeface="Liberation Serif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Liberation Serif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Liberation Serif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Liberation Serif" pitchFamily="18" charset="0"/>
          <a:ea typeface="+mn-ea"/>
          <a:cs typeface="+mn-cs"/>
        </a:defRPr>
      </a:lvl4pPr>
      <a:lvl5pPr marL="21717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Liberation Serif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45" userDrawn="1">
          <p15:clr>
            <a:srgbClr val="F26B43"/>
          </p15:clr>
        </p15:guide>
        <p15:guide id="2" orient="horz" pos="63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5.jpe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51238F2F-A2F8-2DE4-382C-A4EC574F0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6557" y="-274454"/>
            <a:ext cx="19125114" cy="7406908"/>
          </a:xfrm>
        </p:spPr>
      </p:pic>
    </p:spTree>
    <p:extLst>
      <p:ext uri="{BB962C8B-B14F-4D97-AF65-F5344CB8AC3E}">
        <p14:creationId xmlns:p14="http://schemas.microsoft.com/office/powerpoint/2010/main" val="1903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46ED21-3E69-555A-A250-E8241A4B1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40" y="2780928"/>
            <a:ext cx="10943704" cy="776810"/>
          </a:xfrm>
        </p:spPr>
        <p:txBody>
          <a:bodyPr/>
          <a:lstStyle/>
          <a:p>
            <a:r>
              <a:rPr lang="de-DE" b="1" dirty="0"/>
              <a:t>Ende! </a:t>
            </a:r>
            <a:endParaRPr lang="en-US" dirty="0"/>
          </a:p>
        </p:txBody>
      </p:sp>
      <p:pic>
        <p:nvPicPr>
          <p:cNvPr id="11" name="Picture 10" descr="A pair of hands with their palms up&#10;&#10;AI-generated content may be incorrect.">
            <a:extLst>
              <a:ext uri="{FF2B5EF4-FFF2-40B4-BE49-F238E27FC236}">
                <a16:creationId xmlns:a16="http://schemas.microsoft.com/office/drawing/2014/main" id="{3730FD54-F404-18DF-1F3F-CEE7A677B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03" y="3566933"/>
            <a:ext cx="1371600" cy="1524000"/>
          </a:xfrm>
          <a:prstGeom prst="rect">
            <a:avLst/>
          </a:prstGeom>
        </p:spPr>
      </p:pic>
      <p:pic>
        <p:nvPicPr>
          <p:cNvPr id="12" name="Picture 11" descr="A pair of hands with their palms up&#10;&#10;AI-generated content may be incorrect.">
            <a:extLst>
              <a:ext uri="{FF2B5EF4-FFF2-40B4-BE49-F238E27FC236}">
                <a16:creationId xmlns:a16="http://schemas.microsoft.com/office/drawing/2014/main" id="{11BD43F1-4116-C614-E3AC-0B2CDC314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881" y="3212976"/>
            <a:ext cx="1201932" cy="1335480"/>
          </a:xfrm>
          <a:prstGeom prst="rect">
            <a:avLst/>
          </a:prstGeom>
        </p:spPr>
      </p:pic>
      <p:pic>
        <p:nvPicPr>
          <p:cNvPr id="13" name="Picture 12" descr="A pair of hands with their palms up&#10;&#10;AI-generated content may be incorrect.">
            <a:extLst>
              <a:ext uri="{FF2B5EF4-FFF2-40B4-BE49-F238E27FC236}">
                <a16:creationId xmlns:a16="http://schemas.microsoft.com/office/drawing/2014/main" id="{7E4951FB-B666-0425-1D21-C459496B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32" y="4869160"/>
            <a:ext cx="1371600" cy="1524000"/>
          </a:xfrm>
          <a:prstGeom prst="rect">
            <a:avLst/>
          </a:prstGeom>
        </p:spPr>
      </p:pic>
      <p:pic>
        <p:nvPicPr>
          <p:cNvPr id="14" name="Picture 13" descr="A pair of hands with their palms up&#10;&#10;AI-generated content may be incorrect.">
            <a:extLst>
              <a:ext uri="{FF2B5EF4-FFF2-40B4-BE49-F238E27FC236}">
                <a16:creationId xmlns:a16="http://schemas.microsoft.com/office/drawing/2014/main" id="{9B6C3731-F8BC-D9B7-309E-89FF6F481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408" y="1256928"/>
            <a:ext cx="1371600" cy="1524000"/>
          </a:xfrm>
          <a:prstGeom prst="rect">
            <a:avLst/>
          </a:prstGeom>
        </p:spPr>
      </p:pic>
      <p:pic>
        <p:nvPicPr>
          <p:cNvPr id="16" name="Picture 15" descr="A pair of hands with their palms up&#10;&#10;AI-generated content may be incorrect.">
            <a:extLst>
              <a:ext uri="{FF2B5EF4-FFF2-40B4-BE49-F238E27FC236}">
                <a16:creationId xmlns:a16="http://schemas.microsoft.com/office/drawing/2014/main" id="{53B2D4DF-26FF-436B-E913-2623888DE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203" y="246985"/>
            <a:ext cx="2057400" cy="2286000"/>
          </a:xfrm>
          <a:prstGeom prst="rect">
            <a:avLst/>
          </a:prstGeom>
        </p:spPr>
      </p:pic>
      <p:pic>
        <p:nvPicPr>
          <p:cNvPr id="17" name="Picture 16" descr="A pair of hands with their palms up&#10;&#10;AI-generated content may be incorrect.">
            <a:extLst>
              <a:ext uri="{FF2B5EF4-FFF2-40B4-BE49-F238E27FC236}">
                <a16:creationId xmlns:a16="http://schemas.microsoft.com/office/drawing/2014/main" id="{8534656E-BDED-095B-0F58-B761356D3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47" y="113928"/>
            <a:ext cx="2057400" cy="2286000"/>
          </a:xfrm>
          <a:prstGeom prst="rect">
            <a:avLst/>
          </a:prstGeom>
        </p:spPr>
      </p:pic>
      <p:pic>
        <p:nvPicPr>
          <p:cNvPr id="18" name="Picture 17" descr="A pair of hands with their palms up&#10;&#10;AI-generated content may be incorrect.">
            <a:extLst>
              <a:ext uri="{FF2B5EF4-FFF2-40B4-BE49-F238E27FC236}">
                <a16:creationId xmlns:a16="http://schemas.microsoft.com/office/drawing/2014/main" id="{FCB566EC-9FA2-BC13-2E9A-1BB968E49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11" y="4548456"/>
            <a:ext cx="2057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9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9D04BFD-38FD-4E9A-A450-C78123C7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b="1" dirty="0"/>
              <a:t>Was wir heute bauen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A2FB5A-62B0-4005-AC73-7842A56E01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0" b="26917"/>
          <a:stretch/>
        </p:blipFill>
        <p:spPr>
          <a:xfrm>
            <a:off x="8976320" y="44624"/>
            <a:ext cx="3637100" cy="360040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7DF943-7647-16EA-EFA7-C7342D97F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8"/>
          <a:stretch>
            <a:fillRect/>
          </a:stretch>
        </p:blipFill>
        <p:spPr>
          <a:xfrm>
            <a:off x="2207568" y="1470027"/>
            <a:ext cx="7620000" cy="48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2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CE63-90BE-5778-E68E-9A16AAA34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ree.js - Wikipedia">
            <a:extLst>
              <a:ext uri="{FF2B5EF4-FFF2-40B4-BE49-F238E27FC236}">
                <a16:creationId xmlns:a16="http://schemas.microsoft.com/office/drawing/2014/main" id="{4DBA4906-643E-59FD-2B25-6AD6D613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112" y="4869160"/>
            <a:ext cx="5184576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FBE1AB7-CA10-36DD-C5AF-30E1A844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b="1" dirty="0"/>
              <a:t>Website (-App)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2A8AA1-DDBF-08A4-0E10-1F26E51123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0" b="26917"/>
          <a:stretch/>
        </p:blipFill>
        <p:spPr>
          <a:xfrm>
            <a:off x="8976320" y="44624"/>
            <a:ext cx="3637100" cy="36004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08F2886-0B4A-EC0F-9066-464B3DE6FD04}"/>
              </a:ext>
            </a:extLst>
          </p:cNvPr>
          <p:cNvSpPr/>
          <p:nvPr/>
        </p:nvSpPr>
        <p:spPr>
          <a:xfrm>
            <a:off x="623888" y="1484784"/>
            <a:ext cx="8496448" cy="4213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50000"/>
                  </a:schemeClr>
                </a:solidFill>
                <a:latin typeface="Liberation Serif" panose="02020603050405020304" pitchFamily="18" charset="0"/>
              </a:rPr>
              <a:t>HTML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50000"/>
                  </a:schemeClr>
                </a:solidFill>
                <a:latin typeface="Liberation Serif" panose="02020603050405020304" pitchFamily="18" charset="0"/>
              </a:rPr>
              <a:t>CSS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50000"/>
                  </a:schemeClr>
                </a:solidFill>
                <a:latin typeface="Liberation Serif" panose="02020603050405020304" pitchFamily="18" charset="0"/>
              </a:rPr>
              <a:t>JavaScript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50000"/>
                  </a:schemeClr>
                </a:solidFill>
                <a:latin typeface="Liberation Serif" panose="02020603050405020304" pitchFamily="18" charset="0"/>
              </a:rPr>
              <a:t>ThreeJS</a:t>
            </a:r>
            <a:r>
              <a:rPr lang="de-DE" sz="2400" dirty="0">
                <a:solidFill>
                  <a:schemeClr val="tx1">
                    <a:lumMod val="50000"/>
                  </a:schemeClr>
                </a:solidFill>
                <a:latin typeface="Liberation Serif" panose="02020603050405020304" pitchFamily="18" charset="0"/>
              </a:rPr>
              <a:t>*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50000"/>
                </a:schemeClr>
              </a:solidFill>
              <a:latin typeface="Liberation Serif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1">
                  <a:lumMod val="50000"/>
                </a:schemeClr>
              </a:solidFill>
              <a:latin typeface="Liberation Serif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solidFill>
                  <a:schemeClr val="tx1">
                    <a:lumMod val="50000"/>
                  </a:schemeClr>
                </a:solidFill>
                <a:latin typeface="Liberation Serif" panose="02020603050405020304" pitchFamily="18" charset="0"/>
              </a:rPr>
              <a:t>*JS steht für JavaScript </a:t>
            </a:r>
            <a:br>
              <a:rPr lang="de-DE" sz="2400" dirty="0">
                <a:solidFill>
                  <a:schemeClr val="tx1">
                    <a:lumMod val="50000"/>
                  </a:schemeClr>
                </a:solidFill>
                <a:latin typeface="Liberation Serif" panose="02020603050405020304" pitchFamily="18" charset="0"/>
              </a:rPr>
            </a:br>
            <a:br>
              <a:rPr lang="de-DE" sz="2000" dirty="0">
                <a:solidFill>
                  <a:schemeClr val="tx1">
                    <a:lumMod val="50000"/>
                  </a:schemeClr>
                </a:solidFill>
                <a:latin typeface="Liberation Serif" panose="02020603050405020304" pitchFamily="18" charset="0"/>
              </a:rPr>
            </a:br>
            <a:endParaRPr lang="de-DE" sz="2000" i="1" dirty="0">
              <a:solidFill>
                <a:schemeClr val="tx1">
                  <a:lumMod val="50000"/>
                </a:schemeClr>
              </a:solidFill>
              <a:latin typeface="Liberation Serif" panose="02020603050405020304" pitchFamily="18" charset="0"/>
            </a:endParaRPr>
          </a:p>
        </p:txBody>
      </p:sp>
      <p:pic>
        <p:nvPicPr>
          <p:cNvPr id="2" name="Picture 2" descr="Can HTML, CSS and JavaScript create a website? | UltimateWB Blog | Web  Design Tips, News &amp; Insights">
            <a:extLst>
              <a:ext uri="{FF2B5EF4-FFF2-40B4-BE49-F238E27FC236}">
                <a16:creationId xmlns:a16="http://schemas.microsoft.com/office/drawing/2014/main" id="{957AD624-56B2-F0D9-29BB-E525065AF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2145726"/>
            <a:ext cx="5902771" cy="326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2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9C007-0C70-38D1-5CAC-77B8B87ED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omputer Character Stock Illustrations – 279,882 Computer Character Stock  Illustrations, Vectors &amp; Clipart - Dreamstime">
            <a:extLst>
              <a:ext uri="{FF2B5EF4-FFF2-40B4-BE49-F238E27FC236}">
                <a16:creationId xmlns:a16="http://schemas.microsoft.com/office/drawing/2014/main" id="{313B12D9-0C00-2049-955F-6450D18C6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94" y="1266214"/>
            <a:ext cx="4623626" cy="291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928A2FD9-906A-9A3A-EA13-AB48054B3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545" y="4507073"/>
            <a:ext cx="481972" cy="48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BFBDA778-5EEA-75A5-CDE7-00CAA6971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04" y="4469707"/>
            <a:ext cx="3737633" cy="201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AE0105A-F40E-7809-7018-1A8557AA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4184878"/>
            <a:ext cx="1778886" cy="224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 Complete Guide to the Internet | Internxt Blog">
            <a:extLst>
              <a:ext uri="{FF2B5EF4-FFF2-40B4-BE49-F238E27FC236}">
                <a16:creationId xmlns:a16="http://schemas.microsoft.com/office/drawing/2014/main" id="{516B9251-E9EC-D6C2-2D1A-D4690A86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2305525"/>
            <a:ext cx="2757618" cy="135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9E57E4E-4266-A631-0201-70B650B4DBA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0" b="26917"/>
          <a:stretch/>
        </p:blipFill>
        <p:spPr>
          <a:xfrm>
            <a:off x="8976320" y="44624"/>
            <a:ext cx="3637100" cy="360040"/>
          </a:xfrm>
          <a:prstGeom prst="rect">
            <a:avLst/>
          </a:prstGeom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39DFCC9A-A40A-B460-DA44-608F059BB2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2" descr="Can HTML, CSS and JavaScript create a website? | UltimateWB Blog | Web  Design Tips, News &amp; Insights">
            <a:extLst>
              <a:ext uri="{FF2B5EF4-FFF2-40B4-BE49-F238E27FC236}">
                <a16:creationId xmlns:a16="http://schemas.microsoft.com/office/drawing/2014/main" id="{E83A88DE-0F98-107F-6574-A5DC34B46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43"/>
          <a:stretch>
            <a:fillRect/>
          </a:stretch>
        </p:blipFill>
        <p:spPr bwMode="auto">
          <a:xfrm>
            <a:off x="479376" y="142631"/>
            <a:ext cx="801132" cy="129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59162961-CA2B-3068-8BA8-33C8AE0CB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489404"/>
            <a:ext cx="9864080" cy="776810"/>
          </a:xfrm>
        </p:spPr>
        <p:txBody>
          <a:bodyPr/>
          <a:lstStyle/>
          <a:p>
            <a:r>
              <a:rPr lang="de-DE" dirty="0"/>
              <a:t>Was ist HTML und wie funktioniert eine Website?</a:t>
            </a:r>
            <a:endParaRPr lang="en-US" dirty="0"/>
          </a:p>
        </p:txBody>
      </p:sp>
      <p:pic>
        <p:nvPicPr>
          <p:cNvPr id="5124" name="Picture 4" descr="Desktop Computer mit Tastatur und Maus, Computer Monitor Karikatur  Maskottchen Illustration Charakter Vektor Clip-art Handgezeichnetes Logo  Design - Etsy.de">
            <a:extLst>
              <a:ext uri="{FF2B5EF4-FFF2-40B4-BE49-F238E27FC236}">
                <a16:creationId xmlns:a16="http://schemas.microsoft.com/office/drawing/2014/main" id="{54EF5C6D-0A77-4263-C9B6-729815884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37" y="2060848"/>
            <a:ext cx="2184750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0B05462-97D3-F1CB-F623-AF7E5BF4E7C0}"/>
              </a:ext>
            </a:extLst>
          </p:cNvPr>
          <p:cNvSpPr/>
          <p:nvPr/>
        </p:nvSpPr>
        <p:spPr>
          <a:xfrm rot="10800000">
            <a:off x="3863752" y="4989045"/>
            <a:ext cx="1290736" cy="6393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1864A0C-AA68-E0E4-14C0-865DA2D7C697}"/>
              </a:ext>
            </a:extLst>
          </p:cNvPr>
          <p:cNvSpPr/>
          <p:nvPr/>
        </p:nvSpPr>
        <p:spPr>
          <a:xfrm>
            <a:off x="3440064" y="1951738"/>
            <a:ext cx="1290736" cy="6393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9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A9E1B-0F39-60AD-9B07-E93FF9D93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D432C82-B382-5246-E10C-79E467FE30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0" b="26917"/>
          <a:stretch/>
        </p:blipFill>
        <p:spPr>
          <a:xfrm>
            <a:off x="8976320" y="44624"/>
            <a:ext cx="3637100" cy="36004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6C57F35-099A-F552-A7F3-0B8716B3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612992"/>
            <a:ext cx="3511687" cy="44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04EABD6C-3CF6-95DE-1E87-BCA3674E61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B159C01-4D20-A996-C95B-B6662F0A7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2723692"/>
            <a:ext cx="2402954" cy="221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5A388BD-8B6F-CB66-9FE4-1E5B2FBB314C}"/>
              </a:ext>
            </a:extLst>
          </p:cNvPr>
          <p:cNvSpPr/>
          <p:nvPr/>
        </p:nvSpPr>
        <p:spPr>
          <a:xfrm>
            <a:off x="5367536" y="3546207"/>
            <a:ext cx="1152128" cy="570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Can HTML, CSS and JavaScript create a website? | UltimateWB Blog | Web  Design Tips, News &amp; Insights">
            <a:extLst>
              <a:ext uri="{FF2B5EF4-FFF2-40B4-BE49-F238E27FC236}">
                <a16:creationId xmlns:a16="http://schemas.microsoft.com/office/drawing/2014/main" id="{84755929-8462-3136-A047-E7D131DB7D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43"/>
          <a:stretch>
            <a:fillRect/>
          </a:stretch>
        </p:blipFill>
        <p:spPr bwMode="auto">
          <a:xfrm>
            <a:off x="479376" y="142631"/>
            <a:ext cx="801132" cy="129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10827E4B-5CF4-CC8D-2023-D764392AC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489404"/>
            <a:ext cx="9864080" cy="776810"/>
          </a:xfrm>
        </p:spPr>
        <p:txBody>
          <a:bodyPr/>
          <a:lstStyle/>
          <a:p>
            <a:r>
              <a:rPr lang="de-DE" dirty="0"/>
              <a:t>Erste Aufgabe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4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70B42-FCCF-456D-7810-7FA8C6D16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6677BFA-3707-932A-3544-08B9AC5794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0" b="26917"/>
          <a:stretch/>
        </p:blipFill>
        <p:spPr>
          <a:xfrm>
            <a:off x="8976320" y="44624"/>
            <a:ext cx="3637100" cy="360040"/>
          </a:xfrm>
          <a:prstGeom prst="rect">
            <a:avLst/>
          </a:prstGeom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8F419C81-E487-7D50-A49B-D742A004E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636912"/>
            <a:ext cx="2402954" cy="221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4D66995-FDA6-C659-C1D9-EE53A467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393" y="1205113"/>
            <a:ext cx="1854943" cy="475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us Sign 4">
            <a:extLst>
              <a:ext uri="{FF2B5EF4-FFF2-40B4-BE49-F238E27FC236}">
                <a16:creationId xmlns:a16="http://schemas.microsoft.com/office/drawing/2014/main" id="{BEB727E5-DB03-A2BD-AC37-E34C645F6A25}"/>
              </a:ext>
            </a:extLst>
          </p:cNvPr>
          <p:cNvSpPr/>
          <p:nvPr/>
        </p:nvSpPr>
        <p:spPr>
          <a:xfrm>
            <a:off x="3215706" y="3284984"/>
            <a:ext cx="792088" cy="77681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C9D0B8C-76F0-74D2-FB1A-DF5012D28B58}"/>
              </a:ext>
            </a:extLst>
          </p:cNvPr>
          <p:cNvSpPr/>
          <p:nvPr/>
        </p:nvSpPr>
        <p:spPr>
          <a:xfrm>
            <a:off x="6568594" y="3388049"/>
            <a:ext cx="1152128" cy="570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BEB34AF-45AA-5E02-CE28-36BF64C808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36" b="53697"/>
          <a:stretch>
            <a:fillRect/>
          </a:stretch>
        </p:blipFill>
        <p:spPr bwMode="auto">
          <a:xfrm>
            <a:off x="7830047" y="2596943"/>
            <a:ext cx="3384376" cy="22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an HTML, CSS and JavaScript create a website? | UltimateWB Blog | Web  Design Tips, News &amp; Insights">
            <a:extLst>
              <a:ext uri="{FF2B5EF4-FFF2-40B4-BE49-F238E27FC236}">
                <a16:creationId xmlns:a16="http://schemas.microsoft.com/office/drawing/2014/main" id="{B49A4DB1-2AC7-A947-1751-09E13A876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73" t="3298" r="1370" b="-3298"/>
          <a:stretch>
            <a:fillRect/>
          </a:stretch>
        </p:blipFill>
        <p:spPr bwMode="auto">
          <a:xfrm>
            <a:off x="479376" y="215625"/>
            <a:ext cx="801132" cy="129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0">
            <a:extLst>
              <a:ext uri="{FF2B5EF4-FFF2-40B4-BE49-F238E27FC236}">
                <a16:creationId xmlns:a16="http://schemas.microsoft.com/office/drawing/2014/main" id="{A5D36033-2205-C175-8963-930353325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489404"/>
            <a:ext cx="9864080" cy="776810"/>
          </a:xfrm>
        </p:spPr>
        <p:txBody>
          <a:bodyPr/>
          <a:lstStyle/>
          <a:p>
            <a:r>
              <a:rPr lang="de-DE" dirty="0"/>
              <a:t>Zweite Aufgabe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16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3C9B1-8760-FC35-F516-AFBD4FA8F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5D032FE-5C5C-1A9E-3196-766AC5D695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0" b="26917"/>
          <a:stretch/>
        </p:blipFill>
        <p:spPr>
          <a:xfrm>
            <a:off x="8976320" y="44624"/>
            <a:ext cx="3637100" cy="360040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8D12E55-5F0E-0B1D-DC61-98FFBFD2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916832"/>
            <a:ext cx="4488814" cy="422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BEAAFD4-8BBF-6E1F-040B-F070BE078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36" b="53697"/>
          <a:stretch>
            <a:fillRect/>
          </a:stretch>
        </p:blipFill>
        <p:spPr bwMode="auto">
          <a:xfrm>
            <a:off x="7680176" y="1266214"/>
            <a:ext cx="3384376" cy="22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7E4E2CF-053A-DF7B-213F-BF0A931085E9}"/>
              </a:ext>
            </a:extLst>
          </p:cNvPr>
          <p:cNvSpPr/>
          <p:nvPr/>
        </p:nvSpPr>
        <p:spPr>
          <a:xfrm>
            <a:off x="5472246" y="1988840"/>
            <a:ext cx="1152128" cy="570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an HTML, CSS and JavaScript create a website? | UltimateWB Blog | Web  Design Tips, News &amp; Insights">
            <a:extLst>
              <a:ext uri="{FF2B5EF4-FFF2-40B4-BE49-F238E27FC236}">
                <a16:creationId xmlns:a16="http://schemas.microsoft.com/office/drawing/2014/main" id="{CA5A306B-67D6-0F7D-A8A0-CC00BCF36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1" t="-24462" r="32072" b="24462"/>
          <a:stretch>
            <a:fillRect/>
          </a:stretch>
        </p:blipFill>
        <p:spPr bwMode="auto">
          <a:xfrm>
            <a:off x="551384" y="159410"/>
            <a:ext cx="801132" cy="129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0">
            <a:extLst>
              <a:ext uri="{FF2B5EF4-FFF2-40B4-BE49-F238E27FC236}">
                <a16:creationId xmlns:a16="http://schemas.microsoft.com/office/drawing/2014/main" id="{7C83305A-9C2C-2394-1EBD-CD0AA7B8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489404"/>
            <a:ext cx="9864080" cy="776810"/>
          </a:xfrm>
        </p:spPr>
        <p:txBody>
          <a:bodyPr/>
          <a:lstStyle/>
          <a:p>
            <a:r>
              <a:rPr lang="de-DE" dirty="0"/>
              <a:t>Dritte Aufgabe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B97D135-BA5A-30EA-0CCD-86D2ED252F33}"/>
              </a:ext>
            </a:extLst>
          </p:cNvPr>
          <p:cNvSpPr/>
          <p:nvPr/>
        </p:nvSpPr>
        <p:spPr>
          <a:xfrm rot="5400000">
            <a:off x="8692589" y="3992478"/>
            <a:ext cx="1152128" cy="570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DE77C-E67A-87EF-29AA-01AD78C4E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5F07528-2EE7-F1A4-C845-A9A6CF56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528" y="692696"/>
            <a:ext cx="10943704" cy="776810"/>
          </a:xfrm>
        </p:spPr>
        <p:txBody>
          <a:bodyPr/>
          <a:lstStyle/>
          <a:p>
            <a:r>
              <a:rPr lang="de-DE" b="1" dirty="0" err="1"/>
              <a:t>ThreeJS</a:t>
            </a:r>
            <a:r>
              <a:rPr lang="de-DE" b="1" dirty="0"/>
              <a:t> – 3D Programmierung – </a:t>
            </a:r>
            <a:r>
              <a:rPr lang="de-DE" dirty="0"/>
              <a:t>dritte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D6D7A3-7BCF-A9D8-A8C1-1F20F47CE8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0" b="26917"/>
          <a:stretch/>
        </p:blipFill>
        <p:spPr>
          <a:xfrm>
            <a:off x="8976320" y="44624"/>
            <a:ext cx="3637100" cy="36004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DD13C60-8384-2337-879E-B5B8C88B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132856"/>
            <a:ext cx="4194566" cy="370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ree.js - Wikipedia">
            <a:extLst>
              <a:ext uri="{FF2B5EF4-FFF2-40B4-BE49-F238E27FC236}">
                <a16:creationId xmlns:a16="http://schemas.microsoft.com/office/drawing/2014/main" id="{B6699318-A2B5-9052-CA04-E798E334D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97160"/>
            <a:ext cx="144016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schirmaufnahme 2025-09-08 180126.mp4 [video-to-gif output image]">
            <a:extLst>
              <a:ext uri="{FF2B5EF4-FFF2-40B4-BE49-F238E27FC236}">
                <a16:creationId xmlns:a16="http://schemas.microsoft.com/office/drawing/2014/main" id="{3C26D287-FB3C-C6B3-3262-DBD33A05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737320"/>
            <a:ext cx="2801888" cy="247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olorful cube with white text&#10;&#10;AI-generated content may be incorrect.">
            <a:extLst>
              <a:ext uri="{FF2B5EF4-FFF2-40B4-BE49-F238E27FC236}">
                <a16:creationId xmlns:a16="http://schemas.microsoft.com/office/drawing/2014/main" id="{0B415490-99C7-C55D-54F5-FAA67AB8E0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3311904"/>
            <a:ext cx="2912005" cy="255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9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79F8A-63C1-C103-A56C-CA20E15D7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3127705-919F-99EF-049B-9D901C32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692696"/>
            <a:ext cx="10943704" cy="776810"/>
          </a:xfrm>
        </p:spPr>
        <p:txBody>
          <a:bodyPr/>
          <a:lstStyle/>
          <a:p>
            <a:r>
              <a:rPr lang="de-DE" b="1" dirty="0" err="1"/>
              <a:t>Gratitude</a:t>
            </a:r>
            <a:r>
              <a:rPr lang="de-DE" b="1" dirty="0"/>
              <a:t> Journal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413C9A-6A15-6C70-E74A-A78D9954F4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0" b="26917"/>
          <a:stretch/>
        </p:blipFill>
        <p:spPr>
          <a:xfrm>
            <a:off x="8976320" y="44624"/>
            <a:ext cx="3637100" cy="360040"/>
          </a:xfrm>
          <a:prstGeom prst="rect">
            <a:avLst/>
          </a:prstGeom>
        </p:spPr>
      </p:pic>
      <p:sp>
        <p:nvSpPr>
          <p:cNvPr id="2" name="Rechteck 10">
            <a:extLst>
              <a:ext uri="{FF2B5EF4-FFF2-40B4-BE49-F238E27FC236}">
                <a16:creationId xmlns:a16="http://schemas.microsoft.com/office/drawing/2014/main" id="{5CF21C8A-B730-817D-28FC-AA347108D098}"/>
              </a:ext>
            </a:extLst>
          </p:cNvPr>
          <p:cNvSpPr/>
          <p:nvPr/>
        </p:nvSpPr>
        <p:spPr>
          <a:xfrm>
            <a:off x="623888" y="1484784"/>
            <a:ext cx="8496448" cy="524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1">
                    <a:lumMod val="50000"/>
                  </a:schemeClr>
                </a:solidFill>
                <a:latin typeface="Liberation Serif" panose="02020603050405020304" pitchFamily="18" charset="0"/>
              </a:rPr>
              <a:t>Todo</a:t>
            </a:r>
            <a:endParaRPr lang="de-DE" sz="2000" i="1" dirty="0">
              <a:solidFill>
                <a:schemeClr val="tx1">
                  <a:lumMod val="50000"/>
                </a:schemeClr>
              </a:solidFill>
              <a:latin typeface="Liberation Serif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4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Larissa">
  <a:themeElements>
    <a:clrScheme name="HRW_Präsentation">
      <a:dk1>
        <a:srgbClr val="333333"/>
      </a:dk1>
      <a:lt1>
        <a:srgbClr val="FFFFFF"/>
      </a:lt1>
      <a:dk2>
        <a:srgbClr val="00A3DA"/>
      </a:dk2>
      <a:lt2>
        <a:srgbClr val="FFFFFF"/>
      </a:lt2>
      <a:accent1>
        <a:srgbClr val="00B0F0"/>
      </a:accent1>
      <a:accent2>
        <a:srgbClr val="00B0F0"/>
      </a:accent2>
      <a:accent3>
        <a:srgbClr val="00B0F0"/>
      </a:accent3>
      <a:accent4>
        <a:srgbClr val="00B0F0"/>
      </a:accent4>
      <a:accent5>
        <a:srgbClr val="00B0F0"/>
      </a:accent5>
      <a:accent6>
        <a:srgbClr val="00B0F0"/>
      </a:accent6>
      <a:hlink>
        <a:srgbClr val="00B0F0"/>
      </a:hlink>
      <a:folHlink>
        <a:srgbClr val="00516D"/>
      </a:folHlink>
    </a:clrScheme>
    <a:fontScheme name="HRW_Präsentation">
      <a:majorFont>
        <a:latin typeface="Liberation Serif"/>
        <a:ea typeface=""/>
        <a:cs typeface=""/>
      </a:majorFont>
      <a:minorFont>
        <a:latin typeface="Liberation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D9E4087E858A642AAF9D4B352CD3AEB" ma:contentTypeVersion="1" ma:contentTypeDescription="Ein neues Dokument erstellen." ma:contentTypeScope="" ma:versionID="965f276818106c01caba1be87c4793da">
  <xsd:schema xmlns:xsd="http://www.w3.org/2001/XMLSchema" xmlns:xs="http://www.w3.org/2001/XMLSchema" xmlns:p="http://schemas.microsoft.com/office/2006/metadata/properties" xmlns:ns2="5ad69608-a889-4610-af32-4d92abaabc18" targetNamespace="http://schemas.microsoft.com/office/2006/metadata/properties" ma:root="true" ma:fieldsID="be7545b42db4cac05aaade53868b47cf" ns2:_="">
    <xsd:import namespace="5ad69608-a889-4610-af32-4d92abaabc1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69608-a889-4610-af32-4d92abaabc1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A3D5A4-DB9D-4CC0-96BC-EA207EA008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d69608-a889-4610-af32-4d92abaabc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84695D-C0D3-4D2D-9DC4-3F4FAFD8A5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C30FE7-EDB9-4EBD-AFDD-434CA31B33F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2484</TotalTime>
  <Words>80</Words>
  <Application>Microsoft Office PowerPoint</Application>
  <PresentationFormat>Widescreen</PresentationFormat>
  <Paragraphs>33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Liberation Serif</vt:lpstr>
      <vt:lpstr>Larissa</vt:lpstr>
      <vt:lpstr>PowerPoint Presentation</vt:lpstr>
      <vt:lpstr>Was wir heute bauen werden</vt:lpstr>
      <vt:lpstr>Website (-App)</vt:lpstr>
      <vt:lpstr>Was ist HTML und wie funktioniert eine Website?</vt:lpstr>
      <vt:lpstr>Erste Aufgabe</vt:lpstr>
      <vt:lpstr>Zweite Aufgabe</vt:lpstr>
      <vt:lpstr>Dritte Aufgabe</vt:lpstr>
      <vt:lpstr>ThreeJS – 3D Programmierung – dritte Aufgabe</vt:lpstr>
      <vt:lpstr>Gratitude Journal</vt:lpstr>
      <vt:lpstr>Ende! </vt:lpstr>
    </vt:vector>
  </TitlesOfParts>
  <Company>Hochschule Ruhr West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Metzmacher, Andre</dc:creator>
  <cp:lastModifiedBy>Lucas Lichner</cp:lastModifiedBy>
  <cp:revision>1098</cp:revision>
  <cp:lastPrinted>2019-09-04T08:38:07Z</cp:lastPrinted>
  <dcterms:created xsi:type="dcterms:W3CDTF">2013-08-22T06:26:38Z</dcterms:created>
  <dcterms:modified xsi:type="dcterms:W3CDTF">2025-09-09T18:26:33Z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0x0101000D9E4087E858A642AAF9D4B352CD3AEB</vt:lpwstr>
  </property>
</Properties>
</file>